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handoutMasterIdLst>
    <p:handoutMasterId r:id="rId29"/>
  </p:handoutMasterIdLst>
  <p:sldIdLst>
    <p:sldId id="256" r:id="rId2"/>
    <p:sldId id="264" r:id="rId3"/>
    <p:sldId id="257" r:id="rId4"/>
    <p:sldId id="258" r:id="rId5"/>
    <p:sldId id="277" r:id="rId6"/>
    <p:sldId id="278" r:id="rId7"/>
    <p:sldId id="259" r:id="rId8"/>
    <p:sldId id="260" r:id="rId9"/>
    <p:sldId id="266" r:id="rId10"/>
    <p:sldId id="265" r:id="rId11"/>
    <p:sldId id="262" r:id="rId12"/>
    <p:sldId id="269" r:id="rId13"/>
    <p:sldId id="270" r:id="rId14"/>
    <p:sldId id="268" r:id="rId15"/>
    <p:sldId id="271" r:id="rId16"/>
    <p:sldId id="279" r:id="rId17"/>
    <p:sldId id="272" r:id="rId18"/>
    <p:sldId id="273" r:id="rId19"/>
    <p:sldId id="275" r:id="rId20"/>
    <p:sldId id="280" r:id="rId21"/>
    <p:sldId id="282" r:id="rId22"/>
    <p:sldId id="289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E19391-739F-40D0-B765-1F15FE91AE45}" type="datetimeFigureOut">
              <a:rPr lang="fa-IR" smtClean="0"/>
              <a:pPr/>
              <a:t>1438/03/26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D08E2B-D281-4FFB-B68A-C6F960882ED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7711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5BA9-884C-43AF-9553-198FC9E09F66}" type="datetimeFigureOut">
              <a:rPr lang="fa-IR" smtClean="0"/>
              <a:pPr/>
              <a:t>1438/03/26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360-076E-4B0B-A045-143925064CA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5BA9-884C-43AF-9553-198FC9E09F66}" type="datetimeFigureOut">
              <a:rPr lang="fa-IR" smtClean="0"/>
              <a:pPr/>
              <a:t>1438/03/26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360-076E-4B0B-A045-143925064CA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5BA9-884C-43AF-9553-198FC9E09F66}" type="datetimeFigureOut">
              <a:rPr lang="fa-IR" smtClean="0"/>
              <a:pPr/>
              <a:t>1438/03/26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360-076E-4B0B-A045-143925064CA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5BA9-884C-43AF-9553-198FC9E09F66}" type="datetimeFigureOut">
              <a:rPr lang="fa-IR" smtClean="0"/>
              <a:pPr/>
              <a:t>1438/03/26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360-076E-4B0B-A045-143925064CA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5BA9-884C-43AF-9553-198FC9E09F66}" type="datetimeFigureOut">
              <a:rPr lang="fa-IR" smtClean="0"/>
              <a:pPr/>
              <a:t>1438/03/26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360-076E-4B0B-A045-143925064CA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5BA9-884C-43AF-9553-198FC9E09F66}" type="datetimeFigureOut">
              <a:rPr lang="fa-IR" smtClean="0"/>
              <a:pPr/>
              <a:t>1438/03/26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360-076E-4B0B-A045-143925064CA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5BA9-884C-43AF-9553-198FC9E09F66}" type="datetimeFigureOut">
              <a:rPr lang="fa-IR" smtClean="0"/>
              <a:pPr/>
              <a:t>1438/03/26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360-076E-4B0B-A045-143925064CA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5BA9-884C-43AF-9553-198FC9E09F66}" type="datetimeFigureOut">
              <a:rPr lang="fa-IR" smtClean="0"/>
              <a:pPr/>
              <a:t>1438/03/26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360-076E-4B0B-A045-143925064CA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5BA9-884C-43AF-9553-198FC9E09F66}" type="datetimeFigureOut">
              <a:rPr lang="fa-IR" smtClean="0"/>
              <a:pPr/>
              <a:t>1438/03/26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360-076E-4B0B-A045-143925064CA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5BA9-884C-43AF-9553-198FC9E09F66}" type="datetimeFigureOut">
              <a:rPr lang="fa-IR" smtClean="0"/>
              <a:pPr/>
              <a:t>1438/03/26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360-076E-4B0B-A045-143925064CA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5BA9-884C-43AF-9553-198FC9E09F66}" type="datetimeFigureOut">
              <a:rPr lang="fa-IR" smtClean="0"/>
              <a:pPr/>
              <a:t>1438/03/26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D05360-076E-4B0B-A045-143925064CA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995BA9-884C-43AF-9553-198FC9E09F66}" type="datetimeFigureOut">
              <a:rPr lang="fa-IR" smtClean="0"/>
              <a:pPr/>
              <a:t>1438/03/26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D05360-076E-4B0B-A045-143925064CA8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046089"/>
          </a:xfrm>
        </p:spPr>
        <p:txBody>
          <a:bodyPr/>
          <a:lstStyle/>
          <a:p>
            <a:pPr algn="ctr"/>
            <a:r>
              <a:rPr lang="fa-IR" b="1" dirty="0" smtClean="0">
                <a:cs typeface="B Titr" pitchFamily="2" charset="-78"/>
              </a:rPr>
              <a:t>برنامه ملي خودمراقبتي</a:t>
            </a:r>
            <a:endParaRPr lang="fa-IR" b="1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73016"/>
            <a:ext cx="7854696" cy="140812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دفتر آموزش و ارتقاي سلامت</a:t>
            </a:r>
          </a:p>
          <a:p>
            <a:pPr algn="ctr">
              <a:lnSpc>
                <a:spcPct val="200000"/>
              </a:lnSpc>
            </a:pPr>
            <a:r>
              <a:rPr lang="fa-IR" sz="2800" smtClean="0">
                <a:cs typeface="B Titr" pitchFamily="2" charset="-78"/>
              </a:rPr>
              <a:t>1395/10/06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Nazanin" pitchFamily="2" charset="-78"/>
              </a:rPr>
              <a:t>خودمراقبتي سازماني</a:t>
            </a:r>
            <a:endParaRPr lang="fa-IR" sz="36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96544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fa-IR" sz="3200" dirty="0" smtClean="0">
                <a:cs typeface="B Nazanin" pitchFamily="2" charset="-78"/>
              </a:rPr>
              <a:t>فرآيندي انتخابي، مشاركتي و فعال براي ارتقاي سلامت يك سازمان‌‌ است كه توسط ائتلافي از اعضاي سازمان، طراحي، اجرا، پايش و ارزشيابي مي‌شود.</a:t>
            </a: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/>
            <a:r>
              <a:rPr lang="fa-IR" sz="3600" b="1" dirty="0" smtClean="0">
                <a:solidFill>
                  <a:schemeClr val="tx1"/>
                </a:solidFill>
                <a:cs typeface="B Nazanin" pitchFamily="2" charset="-78"/>
              </a:rPr>
              <a:t>خودمراقبتي سازماني</a:t>
            </a:r>
            <a:r>
              <a:rPr lang="en-US" sz="3600" dirty="0" smtClean="0">
                <a:cs typeface="B Titr" pitchFamily="2" charset="-78"/>
              </a:rPr>
              <a:t/>
            </a:r>
            <a:br>
              <a:rPr lang="en-US" sz="3600" dirty="0" smtClean="0">
                <a:cs typeface="B Titr" pitchFamily="2" charset="-78"/>
              </a:rPr>
            </a:br>
            <a:endParaRPr lang="fa-IR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هدف در اين رويكرد، </a:t>
            </a:r>
            <a:r>
              <a:rPr lang="fa-IR" sz="3200" dirty="0" smtClean="0">
                <a:cs typeface="B Nazanin" pitchFamily="2" charset="-78"/>
              </a:rPr>
              <a:t>ايجاد محيط كار سالم از طريق اجراي برنامه‌ها و خط مشی‌های ارتقای سلامت در محل کار، خلق محيط فيزيكي و فرهنگ حمايتي و تشويق شیوه زندگی سالم با همکاری کارکنان و كارفرمايان است.</a:t>
            </a:r>
          </a:p>
          <a:p>
            <a:pPr algn="just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گروه هدف در اين برنامه</a:t>
            </a:r>
            <a:r>
              <a:rPr lang="fa-IR" sz="3200" dirty="0" smtClean="0">
                <a:cs typeface="B Nazanin" pitchFamily="2" charset="-78"/>
              </a:rPr>
              <a:t>، تمامي سازمان‌هاي دولتي، غيردولتي و مدارس است. </a:t>
            </a:r>
            <a:endParaRPr lang="en-US" sz="3200" dirty="0" smtClean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32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ar-SA" sz="4000" b="1" dirty="0" smtClean="0">
                <a:solidFill>
                  <a:schemeClr val="tx1"/>
                </a:solidFill>
                <a:cs typeface="B Nazanin" pitchFamily="2" charset="-78"/>
              </a:rPr>
              <a:t>سازمان‌هاي دولتي/غير دولتي حامي سلامت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fa-IR" sz="3200" dirty="0" smtClean="0">
                <a:cs typeface="B Nazanin" pitchFamily="2" charset="-78"/>
              </a:rPr>
              <a:t>سازمان‌هايي هستند كه داراي شوراي ارتقاي سلامت بوده و براي سلامت كاركنان خود، برنامه‌ي ارتقاي سلامت تدوين و اجرا كرده باشند.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Nazanin" pitchFamily="2" charset="-78"/>
              </a:rPr>
              <a:t>مدارس حامي سلامت</a:t>
            </a:r>
            <a:endParaRPr lang="fa-IR" sz="36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fa-IR" sz="3200" dirty="0" smtClean="0">
                <a:cs typeface="B Nazanin" pitchFamily="2" charset="-78"/>
              </a:rPr>
              <a:t>مدارس حامي سلامت مدارسي هستند كه داراي شوراي ارتقاي سلامت بوده و براي ارتقاي سلامت مدارس، دانش‌آموزان، مربيان و اولياي مدارس، برنامه‌هاي ارتقاي سلامت تدوين واجرا كرده باشند.</a:t>
            </a:r>
            <a:endParaRPr lang="en-US" sz="32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32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/>
            <a:r>
              <a:rPr lang="ar-SA" sz="3600" b="1" dirty="0" smtClean="0">
                <a:cs typeface="B Nazanin" pitchFamily="2" charset="-78"/>
              </a:rPr>
              <a:t>خودمراقبتي اجتماعي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fa-I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cs typeface="B Nazanin" pitchFamily="2" charset="-78"/>
              </a:rPr>
              <a:t>فرآيندي انتخابي، مشاركتي و فعال براي ارتقاي سلامت يك جامعه است كه توسط ائتلافي از شهروندان آن جامعه، طراحي، اجرا، پايش و ارزشيابي مي‌شود.</a:t>
            </a:r>
            <a:endParaRPr lang="en-US" sz="3200" dirty="0" smtClean="0">
              <a:cs typeface="B Nazanin" pitchFamily="2" charset="-78"/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96752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Nazanin" pitchFamily="2" charset="-78"/>
              </a:rPr>
              <a:t>خودمراقبتي اجتماعي</a:t>
            </a:r>
            <a:endParaRPr lang="fa-IR" sz="36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1125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هدف در اين رويكرد، </a:t>
            </a:r>
            <a:r>
              <a:rPr lang="fa-IR" sz="3200" dirty="0" smtClean="0">
                <a:cs typeface="B Nazanin" pitchFamily="2" charset="-78"/>
              </a:rPr>
              <a:t>توانمندسازي جوامع مختلف براي توسعه محيط‌هاي سالم است.</a:t>
            </a:r>
          </a:p>
          <a:p>
            <a:pPr algn="just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 گروه هدف: </a:t>
            </a:r>
            <a:r>
              <a:rPr lang="fa-IR" sz="3200" dirty="0" smtClean="0">
                <a:cs typeface="B Nazanin" pitchFamily="2" charset="-78"/>
              </a:rPr>
              <a:t>شوراهاي شهري و روستايي و شوراياري‌ها هستند كه مي‌توانند نقش مهمي در جلب مشاركت اجتماع براي كنترل بر عوامل تعيين كننده سلامت داشته باشند. 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cs typeface="B Nazanin" pitchFamily="2" charset="-78"/>
              </a:rPr>
              <a:t>بدين منظور تفاهم‌نامه همكاري مشترك بين وزارت متبوع و شوراي عالي استان‌ها در تاريخ 93/11/29 منعقد شد.</a:t>
            </a:r>
            <a:endParaRPr lang="fa-IR" sz="32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Nazanin" pitchFamily="2" charset="-78"/>
              </a:rPr>
              <a:t>شوراهاي حامي سلامت</a:t>
            </a:r>
            <a:endParaRPr lang="fa-IR" sz="36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19256" cy="4047728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fa-IR" sz="3200" dirty="0" smtClean="0">
                <a:cs typeface="B Nazanin" pitchFamily="2" charset="-78"/>
              </a:rPr>
              <a:t>شوراهاي شهري، روستايي و شوراياري كه اعضاي آن دوره‌ي برنامه‌ريزي عملياتي مشاركتي را گذرانده باشند و براي سلامت منطقه تحت پوشش خود، برنامه‌ي ارتقاي سلامت، تدوين و اجرا كرده باشند</a:t>
            </a:r>
            <a:r>
              <a:rPr lang="fa-IR" dirty="0" smtClean="0">
                <a:cs typeface="B Nazanin" pitchFamily="2" charset="-78"/>
              </a:rPr>
              <a:t>.</a:t>
            </a:r>
            <a:endParaRPr lang="en-US" dirty="0" smtClean="0">
              <a:cs typeface="B Nazanin" pitchFamily="2" charset="-78"/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ar-SA" sz="4000" b="1" dirty="0" smtClean="0">
                <a:solidFill>
                  <a:schemeClr val="tx1"/>
                </a:solidFill>
                <a:cs typeface="B Nazanin" pitchFamily="2" charset="-78"/>
              </a:rPr>
              <a:t>خودياري</a:t>
            </a:r>
            <a:r>
              <a:rPr lang="ar-SA" sz="4000" b="1" dirty="0" smtClean="0">
                <a:cs typeface="B Nazanin" pitchFamily="2" charset="-78"/>
              </a:rPr>
              <a:t> </a:t>
            </a:r>
            <a:r>
              <a:rPr lang="en-US" sz="4000" b="1" dirty="0" smtClean="0">
                <a:cs typeface="B Nazanin" pitchFamily="2" charset="-78"/>
              </a:rPr>
              <a:t/>
            </a:r>
            <a:br>
              <a:rPr lang="en-US" sz="4000" b="1" dirty="0" smtClean="0">
                <a:cs typeface="B Nazanin" pitchFamily="2" charset="-78"/>
              </a:rPr>
            </a:br>
            <a:endParaRPr lang="fa-IR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cs typeface="B Nazanin" pitchFamily="2" charset="-78"/>
              </a:rPr>
              <a:t>فرآيندي خودجوش است كه در آن افرادي كه مشكل يا آرماني مشابه دارند، به يكديگر كمك مي‌كنند تا سلامت‌شان ارتقا يابد، از تأثير بیماری و آسيب‌ كاسته شود تا افراد در حد امكان به زندگي سالم و طبيعي خود بازگردند.</a:t>
            </a:r>
            <a:endParaRPr lang="fa-IR" sz="32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Nazanin" pitchFamily="2" charset="-78"/>
              </a:rPr>
              <a:t>هدف رويكرد خودياري</a:t>
            </a:r>
            <a:endParaRPr lang="fa-IR" sz="36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SA" sz="3200" b="1" dirty="0" smtClean="0">
                <a:cs typeface="B Nazanin" pitchFamily="2" charset="-78"/>
              </a:rPr>
              <a:t>هدف در اين رويكرد</a:t>
            </a:r>
            <a:r>
              <a:rPr lang="ar-SA" sz="3200" dirty="0" smtClean="0">
                <a:cs typeface="B Nazanin" pitchFamily="2" charset="-78"/>
              </a:rPr>
              <a:t>، </a:t>
            </a:r>
            <a:r>
              <a:rPr lang="fa-IR" sz="3200" dirty="0" smtClean="0">
                <a:cs typeface="B Nazanin" pitchFamily="2" charset="-78"/>
              </a:rPr>
              <a:t>توسعه روابط بين فردي مثبت، همدلي و حمایت عاطفی از طریق به اشتراک گذاشتن تجربیات، اطلاعات و راه‌های مقابله با مشکل مشترک با ساير افراد</a:t>
            </a:r>
            <a:r>
              <a:rPr lang="ar-SA" sz="3200" dirty="0" smtClean="0">
                <a:cs typeface="B Nazanin" pitchFamily="2" charset="-78"/>
              </a:rPr>
              <a:t> عضو گروه خوديار است</a:t>
            </a:r>
            <a:r>
              <a:rPr lang="fa-IR" sz="3200" dirty="0" smtClean="0">
                <a:cs typeface="B Nazanin" pitchFamily="2" charset="-78"/>
              </a:rPr>
              <a:t>. به همين منظور سفيران سلامت به صورت داوطلبانه مي‌توانند براساس نياز خود يا اعضاي خانواده، عضو گروه خوديار شوند.</a:t>
            </a: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Nazanin" pitchFamily="2" charset="-78"/>
              </a:rPr>
              <a:t>خودياري</a:t>
            </a:r>
            <a:endParaRPr lang="fa-IR" sz="36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cs typeface="B Nazanin" pitchFamily="2" charset="-78"/>
              </a:rPr>
              <a:t>در اين برنامه دانشگاه‌ها/ دانشكده‌هاي علوم پزشكي و خدمات بهداشتي درماني موظف هستند حداقل براي 4 بيماري از جمله سرطان، ديابت، قلبي عروقي و بيماري تنفسي يا ريسك فاكتورهاي مربوطه ( مانند ترك دخانيات، كاهش وزن،...) براي هر شهرستان، گروه‌هاي خوديار تشكيل دهند. </a:t>
            </a:r>
            <a:endParaRPr lang="fa-IR" sz="32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هدف كلي برنامه ملي خودمراقبتي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توانمندسازي مردم، سازمان‌ها و جوامع برای مراقبت از سلامت خود</a:t>
            </a:r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cs typeface="B Titr" pitchFamily="2" charset="-78"/>
              </a:rPr>
              <a:t>انواع بسته های آموزشی در برنامه خودمراقبتی </a:t>
            </a:r>
            <a:r>
              <a:rPr lang="fa-IR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075240" cy="3975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براي حفظ سلامت خود</a:t>
            </a:r>
          </a:p>
          <a:p>
            <a:pPr>
              <a:lnSpc>
                <a:spcPct val="150000"/>
              </a:lnSpc>
            </a:pPr>
            <a:r>
              <a:rPr lang="fa-IR" b="1" u="sng" dirty="0" smtClean="0">
                <a:solidFill>
                  <a:srgbClr val="FF0000"/>
                </a:solidFill>
                <a:cs typeface="B Nazanin" pitchFamily="2" charset="-78"/>
              </a:rPr>
              <a:t>در ناخوشي هاي جزئي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در بيماري هاي مزمن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در بيماري هاي حاد</a:t>
            </a:r>
            <a:endParaRPr lang="en-US" b="1" dirty="0" smtClean="0">
              <a:cs typeface="B Nazanin" pitchFamily="2" charset="-7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fa-IR" sz="3200" dirty="0" smtClean="0">
                <a:cs typeface="B Titr" pitchFamily="2" charset="-78"/>
              </a:rPr>
              <a:t>خود مراقبتی در بیماری های جزئی</a:t>
            </a:r>
            <a:endParaRPr lang="en-US" sz="3200" dirty="0" smtClean="0">
              <a:cs typeface="B Titr" pitchFamily="2" charset="-7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بخش عمده ای از بیماری ها 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بیماری هائی که در مدت کوتاه ، بدون درمان یا با درمان های خانگی ساده بهبود می یابند.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20% مراجعه به پزشکان و مراکز درمانی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آموزش همگانی سلامت و ارائه منابع اطلاعاتی قابل اعتماد برای خودمراقبتی در بیماری های جزئی 1/5 از مراجعات پزشکی می کاهد.</a:t>
            </a:r>
            <a:endParaRPr lang="en-US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852704"/>
          </a:xfrm>
        </p:spPr>
        <p:txBody>
          <a:bodyPr>
            <a:normAutofit/>
          </a:bodyPr>
          <a:lstStyle/>
          <a:p>
            <a:pPr algn="r"/>
            <a:r>
              <a:rPr lang="fa-IR" sz="4000" dirty="0" smtClean="0">
                <a:latin typeface="2  Titr"/>
                <a:cs typeface="B Titr" pitchFamily="2" charset="-78"/>
              </a:rPr>
              <a:t>با اجرای برنامه خودمراقبتی :</a:t>
            </a:r>
            <a:endParaRPr lang="en-US" sz="4000" dirty="0">
              <a:latin typeface="2  Titr"/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کاهش ويزيت پزشكان عمومي تا  40درصد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کاهش </a:t>
            </a:r>
            <a:r>
              <a:rPr lang="fa-IR" b="1" smtClean="0">
                <a:cs typeface="B Nazanin" pitchFamily="2" charset="-78"/>
              </a:rPr>
              <a:t>ويزيت‌هاي پزشک متخصص تا </a:t>
            </a:r>
            <a:r>
              <a:rPr lang="fa-IR" b="1" dirty="0" smtClean="0">
                <a:cs typeface="B Nazanin" pitchFamily="2" charset="-78"/>
              </a:rPr>
              <a:t>17درصد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کاهش ويزيت‌هاي بعدي بيماري‌ها تا50 درصد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کاهش بستری شدن در بيمارستان تا 50 درصد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کاهش طول دوره اقامت بيمار در بيمارستان تا 50 درصد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 کاهش و یا تعدیل مصرف داروها تا50 درصد 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کاهش روزهاي غيبت از كار تا50 درصد</a:t>
            </a:r>
            <a:endParaRPr lang="en-US" b="1" dirty="0" smtClean="0">
              <a:cs typeface="B Nazanin" pitchFamily="2" charset="-7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03350" y="622300"/>
            <a:ext cx="7489825" cy="5184775"/>
            <a:chOff x="827584" y="692823"/>
            <a:chExt cx="7488832" cy="5184576"/>
          </a:xfrm>
        </p:grpSpPr>
        <p:sp>
          <p:nvSpPr>
            <p:cNvPr id="4" name="Bevel 3"/>
            <p:cNvSpPr/>
            <p:nvPr/>
          </p:nvSpPr>
          <p:spPr>
            <a:xfrm>
              <a:off x="4568826" y="692823"/>
              <a:ext cx="3747590" cy="5184576"/>
            </a:xfrm>
            <a:prstGeom prst="bevel">
              <a:avLst/>
            </a:prstGeom>
            <a:solidFill>
              <a:schemeClr val="bg1"/>
            </a:solidFill>
            <a:ln w="41275">
              <a:bevel/>
            </a:ln>
            <a:effectLst>
              <a:outerShdw blurRad="50800" dist="50800" dir="5400000" algn="ctr" rotWithShape="0">
                <a:schemeClr val="accent2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Bevel 7"/>
            <p:cNvSpPr/>
            <p:nvPr/>
          </p:nvSpPr>
          <p:spPr>
            <a:xfrm>
              <a:off x="827584" y="692823"/>
              <a:ext cx="3565052" cy="5184576"/>
            </a:xfrm>
            <a:prstGeom prst="bevel">
              <a:avLst/>
            </a:prstGeom>
            <a:solidFill>
              <a:schemeClr val="bg1"/>
            </a:solidFill>
            <a:ln w="41275">
              <a:bevel/>
            </a:ln>
            <a:effectLst>
              <a:outerShdw blurRad="50800" dist="50800" dir="5400000" algn="ctr" rotWithShape="0">
                <a:schemeClr val="accent2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49438" y="1322388"/>
            <a:ext cx="26733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dirty="0">
                <a:solidFill>
                  <a:schemeClr val="accent2"/>
                </a:solidFill>
                <a:latin typeface="+mn-lt"/>
                <a:cs typeface="B Titr" pitchFamily="2" charset="-78"/>
              </a:rPr>
              <a:t>هدف :</a:t>
            </a:r>
          </a:p>
          <a:p>
            <a:pPr algn="ctr">
              <a:defRPr/>
            </a:pPr>
            <a:endParaRPr lang="fa-IR" dirty="0">
              <a:solidFill>
                <a:schemeClr val="accent2"/>
              </a:solidFill>
              <a:latin typeface="+mn-lt"/>
              <a:cs typeface="B Titr" pitchFamily="2" charset="-78"/>
            </a:endParaRPr>
          </a:p>
          <a:p>
            <a:pPr algn="ctr">
              <a:defRPr/>
            </a:pPr>
            <a:r>
              <a:rPr lang="fa-IR" dirty="0">
                <a:solidFill>
                  <a:schemeClr val="accent2"/>
                </a:solidFill>
                <a:latin typeface="+mn-lt"/>
                <a:cs typeface="B Titr" pitchFamily="2" charset="-78"/>
              </a:rPr>
              <a:t>ارایه دانش مورد نیاز برای خود </a:t>
            </a:r>
            <a:endParaRPr lang="en-US" dirty="0">
              <a:solidFill>
                <a:schemeClr val="accent2"/>
              </a:solidFill>
              <a:latin typeface="+mn-lt"/>
              <a:cs typeface="B Titr" pitchFamily="2" charset="-78"/>
            </a:endParaRPr>
          </a:p>
          <a:p>
            <a:pPr algn="ctr">
              <a:defRPr/>
            </a:pPr>
            <a:endParaRPr lang="en-US" dirty="0">
              <a:solidFill>
                <a:schemeClr val="accent2"/>
              </a:solidFill>
              <a:latin typeface="+mn-lt"/>
              <a:cs typeface="B Titr" pitchFamily="2" charset="-78"/>
            </a:endParaRPr>
          </a:p>
          <a:p>
            <a:pPr algn="ctr">
              <a:defRPr/>
            </a:pPr>
            <a:r>
              <a:rPr lang="fa-IR" dirty="0">
                <a:solidFill>
                  <a:schemeClr val="accent2"/>
                </a:solidFill>
                <a:latin typeface="+mn-lt"/>
                <a:cs typeface="B Titr" pitchFamily="2" charset="-78"/>
              </a:rPr>
              <a:t>مراقبتی در بیماری ها و </a:t>
            </a:r>
            <a:endParaRPr lang="en-US" dirty="0">
              <a:solidFill>
                <a:schemeClr val="accent2"/>
              </a:solidFill>
              <a:latin typeface="+mn-lt"/>
              <a:cs typeface="B Titr" pitchFamily="2" charset="-78"/>
            </a:endParaRPr>
          </a:p>
          <a:p>
            <a:pPr algn="ctr">
              <a:defRPr/>
            </a:pPr>
            <a:endParaRPr lang="en-US" dirty="0">
              <a:solidFill>
                <a:schemeClr val="accent2"/>
              </a:solidFill>
              <a:latin typeface="+mn-lt"/>
              <a:cs typeface="B Titr" pitchFamily="2" charset="-78"/>
            </a:endParaRPr>
          </a:p>
          <a:p>
            <a:pPr algn="ctr">
              <a:defRPr/>
            </a:pPr>
            <a:r>
              <a:rPr lang="fa-IR" dirty="0">
                <a:solidFill>
                  <a:schemeClr val="accent2"/>
                </a:solidFill>
                <a:latin typeface="+mn-lt"/>
                <a:cs typeface="B Titr" pitchFamily="2" charset="-78"/>
              </a:rPr>
              <a:t>ناخوشی های جزئی و کاهش مراجعه های غیر ضروری به </a:t>
            </a:r>
            <a:endParaRPr lang="en-US" dirty="0">
              <a:solidFill>
                <a:schemeClr val="accent2"/>
              </a:solidFill>
              <a:latin typeface="+mn-lt"/>
              <a:cs typeface="B Titr" pitchFamily="2" charset="-78"/>
            </a:endParaRPr>
          </a:p>
          <a:p>
            <a:pPr algn="ctr">
              <a:defRPr/>
            </a:pPr>
            <a:endParaRPr lang="en-US" dirty="0">
              <a:solidFill>
                <a:schemeClr val="accent2"/>
              </a:solidFill>
              <a:latin typeface="+mn-lt"/>
              <a:cs typeface="B Titr" pitchFamily="2" charset="-78"/>
            </a:endParaRPr>
          </a:p>
          <a:p>
            <a:pPr algn="ctr">
              <a:defRPr/>
            </a:pPr>
            <a:r>
              <a:rPr lang="fa-IR" dirty="0">
                <a:solidFill>
                  <a:schemeClr val="accent2"/>
                </a:solidFill>
                <a:latin typeface="+mn-lt"/>
                <a:cs typeface="B Titr" pitchFamily="2" charset="-78"/>
              </a:rPr>
              <a:t>مراکز بهداشتی درمانی و </a:t>
            </a:r>
            <a:endParaRPr lang="en-US" dirty="0">
              <a:solidFill>
                <a:schemeClr val="accent2"/>
              </a:solidFill>
              <a:latin typeface="+mn-lt"/>
              <a:cs typeface="B Titr" pitchFamily="2" charset="-78"/>
            </a:endParaRPr>
          </a:p>
          <a:p>
            <a:pPr algn="ctr">
              <a:defRPr/>
            </a:pPr>
            <a:endParaRPr lang="en-US" dirty="0">
              <a:solidFill>
                <a:schemeClr val="accent2"/>
              </a:solidFill>
              <a:latin typeface="+mn-lt"/>
              <a:cs typeface="B Titr" pitchFamily="2" charset="-78"/>
            </a:endParaRPr>
          </a:p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B Titr" pitchFamily="2" charset="-78"/>
              </a:rPr>
              <a:t>.</a:t>
            </a:r>
            <a:r>
              <a:rPr lang="fa-IR" dirty="0">
                <a:solidFill>
                  <a:schemeClr val="accent2"/>
                </a:solidFill>
                <a:latin typeface="+mn-lt"/>
                <a:cs typeface="B Titr" pitchFamily="2" charset="-78"/>
              </a:rPr>
              <a:t>بیمارستان است</a:t>
            </a:r>
            <a:endParaRPr lang="en-US" dirty="0">
              <a:solidFill>
                <a:schemeClr val="accent2"/>
              </a:solidFill>
              <a:latin typeface="+mn-lt"/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0888" y="1268413"/>
            <a:ext cx="2376487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fa-IR" dirty="0">
              <a:solidFill>
                <a:schemeClr val="bg1"/>
              </a:solidFill>
              <a:latin typeface="+mn-lt"/>
              <a:cs typeface="2  Esfehan" pitchFamily="2" charset="-78"/>
            </a:endParaRPr>
          </a:p>
          <a:p>
            <a:pPr algn="ctr">
              <a:defRPr/>
            </a:pPr>
            <a:r>
              <a:rPr lang="fa-IR" sz="3200" dirty="0">
                <a:solidFill>
                  <a:schemeClr val="accent2"/>
                </a:solidFill>
                <a:latin typeface="+mj-lt"/>
                <a:ea typeface="+mj-ea"/>
                <a:cs typeface="2  Titr" pitchFamily="2" charset="-78"/>
              </a:rPr>
              <a:t>کتاب </a:t>
            </a:r>
          </a:p>
          <a:p>
            <a:pPr algn="ctr">
              <a:defRPr/>
            </a:pPr>
            <a:r>
              <a:rPr lang="fa-IR" sz="3200" dirty="0">
                <a:solidFill>
                  <a:schemeClr val="accent2"/>
                </a:solidFill>
                <a:latin typeface="+mj-lt"/>
                <a:ea typeface="+mj-ea"/>
                <a:cs typeface="2  Titr" pitchFamily="2" charset="-78"/>
              </a:rPr>
              <a:t>خود آموز </a:t>
            </a:r>
          </a:p>
          <a:p>
            <a:pPr algn="ctr">
              <a:defRPr/>
            </a:pPr>
            <a:r>
              <a:rPr lang="fa-IR" sz="3200" dirty="0">
                <a:solidFill>
                  <a:schemeClr val="accent2"/>
                </a:solidFill>
                <a:latin typeface="+mj-lt"/>
                <a:ea typeface="+mj-ea"/>
                <a:cs typeface="2  Titr" pitchFamily="2" charset="-78"/>
              </a:rPr>
              <a:t>خود</a:t>
            </a:r>
          </a:p>
          <a:p>
            <a:pPr algn="ctr">
              <a:defRPr/>
            </a:pPr>
            <a:r>
              <a:rPr lang="fa-IR" sz="3200" dirty="0">
                <a:solidFill>
                  <a:schemeClr val="accent2"/>
                </a:solidFill>
                <a:latin typeface="+mj-lt"/>
                <a:ea typeface="+mj-ea"/>
                <a:cs typeface="2  Titr" pitchFamily="2" charset="-78"/>
              </a:rPr>
              <a:t> مراقبتی در ناخوشی های </a:t>
            </a:r>
          </a:p>
          <a:p>
            <a:pPr algn="ctr">
              <a:defRPr/>
            </a:pPr>
            <a:r>
              <a:rPr lang="fa-IR" sz="3200" dirty="0">
                <a:solidFill>
                  <a:schemeClr val="accent2"/>
                </a:solidFill>
                <a:latin typeface="+mj-lt"/>
                <a:ea typeface="+mj-ea"/>
                <a:cs typeface="2  Titr" pitchFamily="2" charset="-78"/>
              </a:rPr>
              <a:t>جزئی</a:t>
            </a:r>
            <a:endParaRPr lang="en-US" sz="3200" dirty="0">
              <a:solidFill>
                <a:schemeClr val="accent2"/>
              </a:solidFill>
              <a:latin typeface="+mj-lt"/>
              <a:ea typeface="+mj-ea"/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pPr eaLnBrk="1" hangingPunct="1"/>
            <a:r>
              <a:rPr lang="fa-IR" smtClean="0">
                <a:solidFill>
                  <a:schemeClr val="bg1"/>
                </a:solidFill>
                <a:cs typeface="B Sina" pitchFamily="2" charset="-78"/>
              </a:rPr>
              <a:t> </a:t>
            </a:r>
            <a:endParaRPr lang="en-US" smtClean="0">
              <a:solidFill>
                <a:schemeClr val="bg1"/>
              </a:solidFill>
              <a:cs typeface="B Sin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2988" y="50800"/>
            <a:ext cx="7704137" cy="1628775"/>
          </a:xfrm>
          <a:prstGeom prst="rect">
            <a:avLst/>
          </a:prstGeom>
          <a:solidFill>
            <a:srgbClr val="ACF2F2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chemeClr val="accent2"/>
                </a:solidFill>
                <a:latin typeface="+mj-lt"/>
                <a:ea typeface="+mj-ea"/>
                <a:cs typeface="B Titr" pitchFamily="2" charset="-78"/>
              </a:rPr>
              <a:t>عناوین کتاب</a:t>
            </a:r>
            <a:r>
              <a:rPr lang="fa-IR" dirty="0">
                <a:cs typeface="B Titr" pitchFamily="2" charset="-78"/>
              </a:rPr>
              <a:t> </a:t>
            </a:r>
            <a:endParaRPr lang="en-US" dirty="0">
              <a:cs typeface="B Titr" pitchFamily="2" charset="-7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21672" y="1844955"/>
            <a:ext cx="6545755" cy="4896414"/>
            <a:chOff x="689992" y="1842954"/>
            <a:chExt cx="6546303" cy="5015044"/>
          </a:xfrm>
          <a:solidFill>
            <a:schemeClr val="bg1"/>
          </a:solidFill>
        </p:grpSpPr>
        <p:sp>
          <p:nvSpPr>
            <p:cNvPr id="6" name="Flowchart: Process 5"/>
            <p:cNvSpPr/>
            <p:nvPr/>
          </p:nvSpPr>
          <p:spPr>
            <a:xfrm>
              <a:off x="6228184" y="1842954"/>
              <a:ext cx="1008111" cy="5015041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accent2"/>
                  </a:solidFill>
                  <a:cs typeface="B Titr" pitchFamily="2" charset="-78"/>
                </a:rPr>
                <a:t>عناوین مربوط به مادر و نوزاد</a:t>
              </a:r>
              <a:endParaRPr lang="en-US" dirty="0">
                <a:solidFill>
                  <a:schemeClr val="accent2"/>
                </a:solidFill>
                <a:cs typeface="B Titr" pitchFamily="2" charset="-78"/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5212595" y="1844823"/>
              <a:ext cx="1015589" cy="5013175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accent2"/>
                  </a:solidFill>
                  <a:cs typeface="B Titr" pitchFamily="2" charset="-78"/>
                </a:rPr>
                <a:t>عناوین مربوط به مادران</a:t>
              </a:r>
              <a:endParaRPr lang="en-US" dirty="0">
                <a:solidFill>
                  <a:schemeClr val="accent2"/>
                </a:solidFill>
                <a:cs typeface="B Titr" pitchFamily="2" charset="-78"/>
              </a:endParaRPr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4348499" y="1844824"/>
              <a:ext cx="864096" cy="5013174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accent2"/>
                  </a:solidFill>
                  <a:cs typeface="B Titr" pitchFamily="2" charset="-78"/>
                </a:rPr>
                <a:t>عناوین مربوط به کودکان</a:t>
              </a:r>
              <a:endParaRPr lang="en-US" dirty="0">
                <a:solidFill>
                  <a:schemeClr val="accent2"/>
                </a:solidFill>
                <a:cs typeface="B Titr" pitchFamily="2" charset="-78"/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3419872" y="1859722"/>
              <a:ext cx="921368" cy="4998275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accent2"/>
                  </a:solidFill>
                  <a:cs typeface="B Titr" pitchFamily="2" charset="-78"/>
                </a:rPr>
                <a:t>عناوین مربوط به دوره نوجوانی</a:t>
              </a:r>
              <a:endParaRPr lang="en-US" dirty="0">
                <a:solidFill>
                  <a:schemeClr val="accent2"/>
                </a:solidFill>
                <a:cs typeface="B Titr" pitchFamily="2" charset="-78"/>
              </a:endParaRP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2555776" y="1859723"/>
              <a:ext cx="864096" cy="4998274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accent2"/>
                  </a:solidFill>
                  <a:cs typeface="B Titr" pitchFamily="2" charset="-78"/>
                </a:rPr>
                <a:t>عناوین مربوط به بزرگسالان</a:t>
              </a:r>
              <a:endParaRPr lang="en-US" dirty="0">
                <a:solidFill>
                  <a:schemeClr val="accent2"/>
                </a:solidFill>
                <a:cs typeface="B Titr" pitchFamily="2" charset="-78"/>
              </a:endParaRPr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619672" y="1844823"/>
              <a:ext cx="936104" cy="5013173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accent2"/>
                  </a:solidFill>
                  <a:cs typeface="B Titr" pitchFamily="2" charset="-78"/>
                </a:rPr>
                <a:t>عناوین برای تمام سنین</a:t>
              </a:r>
              <a:endParaRPr lang="en-US" dirty="0">
                <a:solidFill>
                  <a:schemeClr val="accent2"/>
                </a:solidFill>
                <a:cs typeface="B Titr" pitchFamily="2" charset="-78"/>
              </a:endParaRPr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689992" y="1859722"/>
              <a:ext cx="929680" cy="4998273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accent2"/>
                  </a:solidFill>
                  <a:cs typeface="B Titr" pitchFamily="2" charset="-78"/>
                </a:rPr>
                <a:t>سلامت عاطفی روانی</a:t>
              </a:r>
              <a:endParaRPr lang="en-US" dirty="0">
                <a:solidFill>
                  <a:schemeClr val="accent2"/>
                </a:solidFill>
                <a:cs typeface="B Titr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5536" y="1556791"/>
            <a:ext cx="8352928" cy="4569371"/>
          </a:xfrm>
        </p:spPr>
        <p:txBody>
          <a:bodyPr/>
          <a:lstStyle/>
          <a:p>
            <a:pPr algn="r" rtl="1" eaLnBrk="1" hangingPunct="1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بسیاری از مسائل مطرح شده در این کتاب بیماری نیستند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یک رخداد شایع هستند که برای بیشتر افراد روی می دهند</a:t>
            </a:r>
            <a:r>
              <a:rPr lang="en-US" b="1" dirty="0" smtClean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و می توانند به نگرانی و ناراحتی غیر ضروری بیانجامد.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این امکان را به فرد می دهند که از پس بسیاری از مشکلات بر آید و بتواند تصمیم بگیرد که «مراجعه به پزشک کی ضروری است ؟»</a:t>
            </a:r>
            <a:endParaRPr lang="en-US" b="1" dirty="0" smtClean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selfcare\اطلاعیه\trakt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271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x\باغ لاله ها95\DSC00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ar-SA" sz="4000" b="1" dirty="0" smtClean="0">
                <a:solidFill>
                  <a:schemeClr val="tx1"/>
                </a:solidFill>
                <a:cs typeface="B Nazanin" pitchFamily="2" charset="-78"/>
              </a:rPr>
              <a:t>رويكردهاي برنامه ملي خودمراقبتي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3200" dirty="0" smtClean="0">
                <a:cs typeface="B Nazanin" pitchFamily="2" charset="-78"/>
              </a:rPr>
              <a:t>خودمراقبتي فردي</a:t>
            </a:r>
            <a:endParaRPr lang="en-US" sz="32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itchFamily="2" charset="-78"/>
              </a:rPr>
              <a:t>خودمراقبتي سازماني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itchFamily="2" charset="-78"/>
              </a:rPr>
              <a:t>خودمراقبتي اجتماعي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itchFamily="2" charset="-78"/>
              </a:rPr>
              <a:t>گروه‌هاي خوديار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fa-IR" sz="4000" b="1" dirty="0" smtClean="0">
                <a:solidFill>
                  <a:schemeClr val="tx1"/>
                </a:solidFill>
                <a:cs typeface="B Nazanin" pitchFamily="2" charset="-78"/>
              </a:rPr>
              <a:t>خو</a:t>
            </a:r>
            <a:r>
              <a:rPr lang="ar-SA" sz="4000" b="1" dirty="0" smtClean="0">
                <a:solidFill>
                  <a:schemeClr val="tx1"/>
                </a:solidFill>
                <a:cs typeface="B Nazanin" pitchFamily="2" charset="-78"/>
              </a:rPr>
              <a:t>دمراقبتي فردي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3012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cs typeface="B Nazanin" pitchFamily="2" charset="-78"/>
              </a:rPr>
              <a:t>شامل اعمالي است اکتسابی، آگاهانه و هدفدار كه فرد براي خود، فرزندان و خانواده‌اش انجام مي‌دهد تا سالم بمانند، از سلامت جسمي، روانی و اجتماعی خود و خانواده خود حفاظت كند، نيازهاي جسمی، رواني و اجتماعی خود و آنها را برآورده سازد، از بيماري‌ها يا حوادث پيشگيري كند، ‌بیماری‌های مزمن خود و خانواده خود را مدیریت كند و نيز از سلامت خود و خانواده‌اش بعد از ابتلا به بيماري حاد يا ترخيص از بيمارستان، حفاظت كند.</a:t>
            </a:r>
            <a:endParaRPr lang="en-US" sz="3200" dirty="0" smtClean="0">
              <a:cs typeface="B Nazanin" pitchFamily="2" charset="-78"/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fa-IR" sz="360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3600" smtClean="0">
                <a:solidFill>
                  <a:srgbClr val="C00000"/>
                </a:solidFill>
                <a:cs typeface="B Titr" pitchFamily="2" charset="-78"/>
              </a:rPr>
              <a:t>خدمات بهداشتي درماني خطي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757738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وزارت بهداشت</a:t>
            </a:r>
          </a:p>
          <a:p>
            <a:pPr algn="ctr">
              <a:buFont typeface="Wingdings 2" pitchFamily="18" charset="2"/>
              <a:buNone/>
              <a:defRPr/>
            </a:pPr>
            <a:endParaRPr lang="fa-IR" dirty="0" smtClean="0">
              <a:cs typeface="B Titr" pitchFamily="2" charset="-78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دانشگاه علوم پزشكي/ معاونت بهداشت</a:t>
            </a:r>
          </a:p>
          <a:p>
            <a:pPr algn="ctr">
              <a:buFont typeface="Wingdings 2" pitchFamily="18" charset="2"/>
              <a:buNone/>
              <a:defRPr/>
            </a:pPr>
            <a:endParaRPr lang="fa-IR" dirty="0" smtClean="0">
              <a:cs typeface="B Titr" pitchFamily="2" charset="-78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مركز بهداشت شهرستان</a:t>
            </a:r>
          </a:p>
          <a:p>
            <a:pPr algn="ctr">
              <a:buFont typeface="Wingdings 2" pitchFamily="18" charset="2"/>
              <a:buNone/>
              <a:defRPr/>
            </a:pPr>
            <a:endParaRPr lang="fa-IR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مركز بهداشتي درماني شهري / روستايي</a:t>
            </a:r>
          </a:p>
          <a:p>
            <a:pPr algn="ctr">
              <a:buFont typeface="Wingdings 2" pitchFamily="18" charset="2"/>
              <a:buNone/>
              <a:defRPr/>
            </a:pPr>
            <a:endParaRPr lang="fa-IR" dirty="0" smtClean="0">
              <a:cs typeface="B Titr" pitchFamily="2" charset="-78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   خانه بهداشت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83968" y="2996952"/>
            <a:ext cx="484632" cy="50006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6" name="Down Arrow 5"/>
          <p:cNvSpPr/>
          <p:nvPr/>
        </p:nvSpPr>
        <p:spPr>
          <a:xfrm>
            <a:off x="4211960" y="4005064"/>
            <a:ext cx="484632" cy="42862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7" name="Down Arrow 6"/>
          <p:cNvSpPr/>
          <p:nvPr/>
        </p:nvSpPr>
        <p:spPr>
          <a:xfrm>
            <a:off x="4286248" y="2143116"/>
            <a:ext cx="484632" cy="50006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" name="Down Arrow 7"/>
          <p:cNvSpPr/>
          <p:nvPr/>
        </p:nvSpPr>
        <p:spPr>
          <a:xfrm>
            <a:off x="4211960" y="4941168"/>
            <a:ext cx="484632" cy="50006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fa-IR" sz="3200" smtClean="0">
                <a:solidFill>
                  <a:srgbClr val="C00000"/>
                </a:solidFill>
                <a:cs typeface="B Titr" pitchFamily="2" charset="-78"/>
              </a:rPr>
              <a:t>توسعه سلامت در وراي مرزهاي سنتي بخش سلامت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714875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وزارت بهداشت</a:t>
            </a:r>
          </a:p>
          <a:p>
            <a:pPr algn="ctr">
              <a:buFont typeface="Wingdings 2" pitchFamily="18" charset="2"/>
              <a:buNone/>
              <a:defRPr/>
            </a:pPr>
            <a:endParaRPr lang="fa-IR" sz="1800" dirty="0" smtClean="0">
              <a:cs typeface="B Titr" pitchFamily="2" charset="-78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دانشگاه علوم پزشكي/ معاونت بهداشت</a:t>
            </a:r>
          </a:p>
          <a:p>
            <a:pPr algn="ctr">
              <a:buFont typeface="Wingdings 2" pitchFamily="18" charset="2"/>
              <a:buNone/>
              <a:defRPr/>
            </a:pPr>
            <a:endParaRPr lang="fa-IR" sz="1800" dirty="0" smtClean="0">
              <a:cs typeface="B Titr" pitchFamily="2" charset="-78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مركز بهداشت شهرستان</a:t>
            </a:r>
          </a:p>
          <a:p>
            <a:pPr algn="ctr">
              <a:buFont typeface="Wingdings 2" pitchFamily="18" charset="2"/>
              <a:buNone/>
              <a:defRPr/>
            </a:pPr>
            <a:endParaRPr lang="fa-IR" sz="1800" dirty="0" smtClean="0">
              <a:cs typeface="B Titr" pitchFamily="2" charset="-78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مركز بهداشتي درماني شهري و روستايي</a:t>
            </a:r>
          </a:p>
          <a:p>
            <a:pPr algn="ctr">
              <a:buFont typeface="Wingdings 2" pitchFamily="18" charset="2"/>
              <a:buNone/>
              <a:defRPr/>
            </a:pPr>
            <a:endParaRPr lang="fa-IR" sz="2400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خانه بهداشت</a:t>
            </a:r>
          </a:p>
          <a:p>
            <a:pPr algn="ctr">
              <a:buFont typeface="Wingdings 2" pitchFamily="18" charset="2"/>
              <a:buNone/>
              <a:defRPr/>
            </a:pPr>
            <a:endParaRPr lang="fa-IR" sz="1800" dirty="0" smtClean="0">
              <a:cs typeface="B Titr" pitchFamily="2" charset="-78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خانه/محل تحصيل/محل كار</a:t>
            </a:r>
          </a:p>
          <a:p>
            <a:pPr algn="ctr">
              <a:buFont typeface="Wingdings 2" pitchFamily="18" charset="2"/>
              <a:buNone/>
              <a:defRPr/>
            </a:pPr>
            <a:endParaRPr lang="fa-IR" sz="1800" dirty="0">
              <a:cs typeface="B Titr" pitchFamily="2" charset="-78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27984" y="2924944"/>
            <a:ext cx="428628" cy="35719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6" name="Down Arrow 5"/>
          <p:cNvSpPr/>
          <p:nvPr/>
        </p:nvSpPr>
        <p:spPr>
          <a:xfrm>
            <a:off x="4427984" y="4437112"/>
            <a:ext cx="428628" cy="35719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7" name="Down Arrow 6"/>
          <p:cNvSpPr/>
          <p:nvPr/>
        </p:nvSpPr>
        <p:spPr>
          <a:xfrm>
            <a:off x="4429124" y="2214554"/>
            <a:ext cx="428628" cy="357190"/>
          </a:xfrm>
          <a:prstGeom prst="downArrow">
            <a:avLst>
              <a:gd name="adj1" fmla="val 50000"/>
              <a:gd name="adj2" fmla="val 47305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" name="Down Arrow 7"/>
          <p:cNvSpPr/>
          <p:nvPr/>
        </p:nvSpPr>
        <p:spPr>
          <a:xfrm>
            <a:off x="4427984" y="3645024"/>
            <a:ext cx="428628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9" name="Down Arrow 8"/>
          <p:cNvSpPr/>
          <p:nvPr/>
        </p:nvSpPr>
        <p:spPr>
          <a:xfrm>
            <a:off x="4427984" y="5301208"/>
            <a:ext cx="428628" cy="35719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Nazanin" pitchFamily="2" charset="-78"/>
              </a:rPr>
              <a:t>هدف رويكرد خودمراقبتي فردي</a:t>
            </a:r>
            <a:endParaRPr lang="fa-IR" sz="36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z="3200" dirty="0" smtClean="0">
                <a:cs typeface="B Nazanin" pitchFamily="2" charset="-78"/>
              </a:rPr>
              <a:t>هدف در اين رويكرد، تربيت يك نفر سفير سلامت به ازاي هرخانوار است</a:t>
            </a:r>
            <a:r>
              <a:rPr lang="fa-IR" sz="3600" dirty="0" smtClean="0">
                <a:cs typeface="B Nazanin" pitchFamily="2" charset="-78"/>
              </a:rPr>
              <a:t>. </a:t>
            </a:r>
          </a:p>
          <a:p>
            <a:endParaRPr lang="fa-IR" dirty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5" y="3356992"/>
          <a:ext cx="8064896" cy="25908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474521"/>
                <a:gridCol w="1214264"/>
                <a:gridCol w="903744"/>
                <a:gridCol w="923176"/>
                <a:gridCol w="873264"/>
                <a:gridCol w="873264"/>
                <a:gridCol w="802663"/>
              </a:tblGrid>
              <a:tr h="298832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cs typeface="B Nazanin" pitchFamily="2" charset="-78"/>
                        </a:rPr>
                        <a:t>هدف  كمي</a:t>
                      </a:r>
                      <a:endParaRPr lang="fa-IR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cs typeface="B Nazanin" pitchFamily="2" charset="-78"/>
                        </a:rPr>
                        <a:t>سال‌هاي برنامه ششم</a:t>
                      </a:r>
                      <a:endParaRPr lang="fa-IR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cs typeface="B Nazanin" pitchFamily="2" charset="-78"/>
                        </a:rPr>
                        <a:t>عنوان</a:t>
                      </a:r>
                      <a:endParaRPr lang="fa-IR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cs typeface="B Nazanin" pitchFamily="2" charset="-78"/>
                        </a:rPr>
                        <a:t>واحد</a:t>
                      </a:r>
                      <a:endParaRPr lang="fa-IR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cs typeface="B Nazanin" pitchFamily="2" charset="-78"/>
                        </a:rPr>
                        <a:t>95</a:t>
                      </a:r>
                      <a:endParaRPr lang="fa-IR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cs typeface="B Nazanin" pitchFamily="2" charset="-78"/>
                        </a:rPr>
                        <a:t>96</a:t>
                      </a:r>
                      <a:endParaRPr lang="fa-IR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cs typeface="B Nazanin" pitchFamily="2" charset="-78"/>
                        </a:rPr>
                        <a:t>97</a:t>
                      </a:r>
                      <a:endParaRPr lang="fa-IR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cs typeface="B Nazanin" pitchFamily="2" charset="-78"/>
                        </a:rPr>
                        <a:t>98</a:t>
                      </a:r>
                      <a:endParaRPr lang="fa-IR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cs typeface="B Nazanin" pitchFamily="2" charset="-78"/>
                        </a:rPr>
                        <a:t>99</a:t>
                      </a:r>
                      <a:endParaRPr lang="fa-IR" sz="2800" b="1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پوشش برنامه ملي خودمراقبتي به ميزان 70 درصد در جمعيت تحت پوشش</a:t>
                      </a:r>
                      <a:endParaRPr lang="fa-IR" sz="24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درصد جمعيت تحت پوشش</a:t>
                      </a:r>
                      <a:endParaRPr lang="fa-IR" sz="24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10</a:t>
                      </a:r>
                      <a:r>
                        <a:rPr lang="fa-IR" sz="24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%</a:t>
                      </a:r>
                      <a:endParaRPr lang="en-US" sz="2400" b="1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25%</a:t>
                      </a:r>
                      <a:endParaRPr lang="en-US" sz="2400" b="1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40%</a:t>
                      </a:r>
                      <a:endParaRPr lang="en-US" sz="2400" b="1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55%</a:t>
                      </a:r>
                      <a:endParaRPr lang="en-US" sz="2400" b="1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70</a:t>
                      </a:r>
                      <a:r>
                        <a:rPr lang="fa-IR" sz="24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%</a:t>
                      </a:r>
                      <a:endParaRPr lang="en-US" sz="2400" b="1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Nazanin" pitchFamily="2" charset="-78"/>
              </a:rPr>
              <a:t>تعريف سفير سلامت</a:t>
            </a:r>
            <a:endParaRPr lang="fa-IR" sz="36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07288" cy="49838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cs typeface="B Nazanin" pitchFamily="2" charset="-78"/>
              </a:rPr>
              <a:t>سفير سلامت عضوي از اعضاي خانواده است كه حداقل 8 كلاس سواد خواندن و نوشتن دارد و به‌صورت داوطلبانه، مسووليت انتقال مطالب آموخته شده در حوزه سلامت و مراقبت فعال از سلامت خود و اعضاي خانواده و جامعه را بر عهده دارد. براي هر خانواري كه فاقد عضو واجد شرايط باشد، سفير سلامت افتخاري تربيت خواهد شد. 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Nazanin" pitchFamily="2" charset="-78"/>
              </a:rPr>
              <a:t>تعريف سفير سلامت افتخاري</a:t>
            </a:r>
            <a:endParaRPr lang="fa-IR" sz="36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cs typeface="B Nazanin" pitchFamily="2" charset="-78"/>
              </a:rPr>
              <a:t>فردي است كه علاوه بر خانوار خود، خانوار بدون سفير سلامت را تحت پوشش قرار مي‌دهد.</a:t>
            </a: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810</TotalTime>
  <Words>1036</Words>
  <Application>Microsoft Office PowerPoint</Application>
  <PresentationFormat>On-screen Show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برنامه ملي خودمراقبتي</vt:lpstr>
      <vt:lpstr>هدف كلي برنامه ملي خودمراقبتي</vt:lpstr>
      <vt:lpstr>رويكردهاي برنامه ملي خودمراقبتي </vt:lpstr>
      <vt:lpstr>خودمراقبتي فردي </vt:lpstr>
      <vt:lpstr> خدمات بهداشتي درماني خطي </vt:lpstr>
      <vt:lpstr>توسعه سلامت در وراي مرزهاي سنتي بخش سلامت</vt:lpstr>
      <vt:lpstr>هدف رويكرد خودمراقبتي فردي</vt:lpstr>
      <vt:lpstr>تعريف سفير سلامت</vt:lpstr>
      <vt:lpstr>تعريف سفير سلامت افتخاري</vt:lpstr>
      <vt:lpstr>خودمراقبتي سازماني</vt:lpstr>
      <vt:lpstr>خودمراقبتي سازماني </vt:lpstr>
      <vt:lpstr>سازمان‌هاي دولتي/غير دولتي حامي سلامت </vt:lpstr>
      <vt:lpstr>مدارس حامي سلامت</vt:lpstr>
      <vt:lpstr>خودمراقبتي اجتماعي </vt:lpstr>
      <vt:lpstr>خودمراقبتي اجتماعي</vt:lpstr>
      <vt:lpstr>شوراهاي حامي سلامت</vt:lpstr>
      <vt:lpstr>خودياري  </vt:lpstr>
      <vt:lpstr>هدف رويكرد خودياري</vt:lpstr>
      <vt:lpstr>خودياري</vt:lpstr>
      <vt:lpstr>انواع بسته های آموزشی در برنامه خودمراقبتی :</vt:lpstr>
      <vt:lpstr>خود مراقبتی در بیماری های جزئی</vt:lpstr>
      <vt:lpstr>با اجرای برنامه خودمراقبتی :</vt:lpstr>
      <vt:lpstr>Slide 23</vt:lpstr>
      <vt:lpstr> </vt:lpstr>
      <vt:lpstr>Slide 25</vt:lpstr>
      <vt:lpstr>Slide 26</vt:lpstr>
      <vt:lpstr>Slide 27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برنامه ملي خودمراقبتي</dc:title>
  <dc:creator>soleymanian</dc:creator>
  <cp:lastModifiedBy>aghabeigi</cp:lastModifiedBy>
  <cp:revision>110</cp:revision>
  <dcterms:created xsi:type="dcterms:W3CDTF">2016-01-05T08:29:40Z</dcterms:created>
  <dcterms:modified xsi:type="dcterms:W3CDTF">2016-12-25T08:28:13Z</dcterms:modified>
</cp:coreProperties>
</file>